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74" r:id="rId8"/>
    <p:sldId id="261" r:id="rId9"/>
    <p:sldId id="262" r:id="rId10"/>
    <p:sldId id="263" r:id="rId11"/>
    <p:sldId id="264" r:id="rId12"/>
    <p:sldId id="265" r:id="rId13"/>
    <p:sldId id="271" r:id="rId14"/>
    <p:sldId id="266" r:id="rId15"/>
    <p:sldId id="272" r:id="rId16"/>
    <p:sldId id="273" r:id="rId17"/>
    <p:sldId id="267" r:id="rId18"/>
    <p:sldId id="268" r:id="rId19"/>
    <p:sldId id="269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dirty="0" smtClean="0"/>
              <a:t>Trainers </a:t>
            </a:r>
            <a:r>
              <a:rPr lang="mr-IN" dirty="0" smtClean="0"/>
              <a:t>–</a:t>
            </a:r>
            <a:endParaRPr lang="en-AU" dirty="0" smtClean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Helpers </a:t>
            </a:r>
            <a:r>
              <a:rPr lang="mr-IN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–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18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out in R </a:t>
            </a:r>
          </a:p>
          <a:p>
            <a:r>
              <a:rPr lang="en-US" dirty="0" smtClean="0"/>
              <a:t>Working with data in a matrix </a:t>
            </a:r>
          </a:p>
          <a:p>
            <a:r>
              <a:rPr lang="en-US" dirty="0" smtClean="0"/>
              <a:t>Working with data </a:t>
            </a:r>
            <a:r>
              <a:rPr lang="en-US" dirty="0" smtClean="0"/>
              <a:t>frames</a:t>
            </a:r>
            <a:endParaRPr lang="en-US" dirty="0" smtClean="0"/>
          </a:p>
          <a:p>
            <a:r>
              <a:rPr lang="en-US" dirty="0" smtClean="0"/>
              <a:t>Plotting </a:t>
            </a:r>
            <a:r>
              <a:rPr lang="en-US" dirty="0" smtClean="0"/>
              <a:t>with </a:t>
            </a:r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1"/>
            <a:ext cx="8319621" cy="3254242"/>
          </a:xfrm>
        </p:spPr>
        <p:txBody>
          <a:bodyPr/>
          <a:lstStyle/>
          <a:p>
            <a:r>
              <a:rPr lang="en-US" dirty="0" smtClean="0"/>
              <a:t>Things we won’t be covering but are of note:</a:t>
            </a:r>
          </a:p>
          <a:p>
            <a:pPr lvl="1"/>
            <a:r>
              <a:rPr lang="en-US" dirty="0" smtClean="0"/>
              <a:t>Statistical modelling (lm, </a:t>
            </a:r>
            <a:r>
              <a:rPr lang="en-US" dirty="0" err="1" smtClean="0"/>
              <a:t>glm</a:t>
            </a:r>
            <a:r>
              <a:rPr lang="mr-IN" dirty="0" smtClean="0"/>
              <a:t>……</a:t>
            </a:r>
            <a:r>
              <a:rPr lang="en-AU" dirty="0" smtClean="0"/>
              <a:t>).</a:t>
            </a:r>
          </a:p>
          <a:p>
            <a:pPr lvl="1"/>
            <a:r>
              <a:rPr lang="en-AU" dirty="0" smtClean="0"/>
              <a:t>Packages specific to bioinformatics. (RNA </a:t>
            </a:r>
            <a:r>
              <a:rPr lang="en-AU" dirty="0" err="1" smtClean="0"/>
              <a:t>Seq</a:t>
            </a:r>
            <a:r>
              <a:rPr lang="en-AU" dirty="0" smtClean="0"/>
              <a:t>)</a:t>
            </a:r>
          </a:p>
          <a:p>
            <a:pPr lvl="1"/>
            <a:r>
              <a:rPr lang="en-AU" dirty="0" err="1" smtClean="0"/>
              <a:t>Tidyverse</a:t>
            </a:r>
            <a:r>
              <a:rPr lang="en-AU" dirty="0" smtClean="0"/>
              <a:t> and </a:t>
            </a:r>
            <a:r>
              <a:rPr lang="en-AU" dirty="0" err="1" smtClean="0"/>
              <a:t>Tidyr</a:t>
            </a:r>
            <a:r>
              <a:rPr lang="en-AU" dirty="0" smtClean="0"/>
              <a:t> (except </a:t>
            </a:r>
            <a:r>
              <a:rPr lang="en-AU" dirty="0" err="1" smtClean="0"/>
              <a:t>ggplots</a:t>
            </a:r>
            <a:r>
              <a:rPr lang="en-AU" dirty="0" smtClean="0"/>
              <a:t>)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r>
              <a:rPr lang="en-AU" dirty="0" smtClean="0"/>
              <a:t>Advanced R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be covering but are important in the interest of time.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6" y="3175687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notes</a:t>
            </a:r>
          </a:p>
          <a:p>
            <a:r>
              <a:rPr lang="en-US" dirty="0" smtClean="0"/>
              <a:t>Sticky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today’s workshop 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for help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973" y="2286000"/>
            <a:ext cx="2644346" cy="2557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92811" y="2286000"/>
            <a:ext cx="2644346" cy="255784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3843" y="514664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need help please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0534" y="514664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am all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9" y="1026257"/>
            <a:ext cx="7154562" cy="4670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1495168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Explanatory text</a:t>
            </a:r>
            <a:endParaRPr lang="en-US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19080080">
            <a:off x="6437870" y="1989438"/>
            <a:ext cx="679622" cy="259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9750" y="374633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code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628203">
            <a:off x="4917648" y="3636712"/>
            <a:ext cx="1229541" cy="219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workbook </a:t>
            </a:r>
            <a:r>
              <a:rPr lang="mr-IN" dirty="0" smtClean="0"/>
              <a:t>–</a:t>
            </a:r>
            <a:r>
              <a:rPr lang="en-US" dirty="0" smtClean="0"/>
              <a:t> Challenges and extra homework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436"/>
            <a:ext cx="9144000" cy="4022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81" y="5375190"/>
            <a:ext cx="785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We </a:t>
            </a:r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will give you challenges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through the workshop to work with the example data, also homework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 rot="2629592">
            <a:off x="4030059" y="4689268"/>
            <a:ext cx="642551" cy="3307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</a:t>
            </a:r>
          </a:p>
          <a:p>
            <a:r>
              <a:rPr lang="en-US" dirty="0" smtClean="0"/>
              <a:t>Attend this workshop again, and others we offer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use-cases with R 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RNASeq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MBP have Friday help sessions at Clayton 3:30pm.</a:t>
            </a:r>
          </a:p>
          <a:p>
            <a:pPr lvl="1"/>
            <a:r>
              <a:rPr lang="en-US" dirty="0" smtClean="0"/>
              <a:t>Alfred to be determined, contact Nick for questions.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yourself to your </a:t>
            </a:r>
            <a:r>
              <a:rPr lang="en-US" dirty="0" err="1" smtClean="0"/>
              <a:t>neighbour</a:t>
            </a:r>
            <a:r>
              <a:rPr lang="en-US" dirty="0" smtClean="0"/>
              <a:t>(s) and tell them why you are here and what you want to achieve.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0" y="2272698"/>
            <a:ext cx="5546811" cy="37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a programming language and your code can be recorded in an R script file. </a:t>
            </a:r>
          </a:p>
          <a:p>
            <a:endParaRPr lang="en-US" dirty="0" smtClean="0"/>
          </a:p>
          <a:p>
            <a:r>
              <a:rPr lang="en-US" dirty="0" smtClean="0"/>
              <a:t>Variable</a:t>
            </a:r>
          </a:p>
          <a:p>
            <a:r>
              <a:rPr lang="en-US" dirty="0" smtClean="0"/>
              <a:t>Assignment operator            </a:t>
            </a:r>
            <a:r>
              <a:rPr lang="en-US" b="1" dirty="0" smtClean="0"/>
              <a:t>&lt;-</a:t>
            </a:r>
          </a:p>
          <a:p>
            <a:r>
              <a:rPr lang="en-US" dirty="0" smtClean="0"/>
              <a:t>Functions                              </a:t>
            </a:r>
            <a:r>
              <a:rPr lang="en-US" b="1" dirty="0" smtClean="0"/>
              <a:t>name()</a:t>
            </a:r>
          </a:p>
          <a:p>
            <a:r>
              <a:rPr lang="en-US" dirty="0" smtClean="0"/>
              <a:t>Subset                                  </a:t>
            </a:r>
            <a:r>
              <a:rPr lang="en-US" b="1" dirty="0" smtClean="0"/>
              <a:t>[ x , y ]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Run code from R script	       </a:t>
            </a:r>
            <a:r>
              <a:rPr lang="en-US" b="1" dirty="0" smtClean="0"/>
              <a:t>command/control &lt;enter&gt;</a:t>
            </a:r>
          </a:p>
          <a:p>
            <a:r>
              <a:rPr lang="en-US" dirty="0" smtClean="0"/>
              <a:t>Swap between panes           </a:t>
            </a:r>
            <a:r>
              <a:rPr lang="en-US" b="1" dirty="0" smtClean="0"/>
              <a:t>control 1/2  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R and take 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R </a:t>
            </a:r>
          </a:p>
          <a:p>
            <a:r>
              <a:rPr lang="en-US" dirty="0" smtClean="0"/>
              <a:t>The </a:t>
            </a:r>
            <a:r>
              <a:rPr lang="en-US" dirty="0"/>
              <a:t>basics of R – data objects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plotting </a:t>
            </a:r>
          </a:p>
          <a:p>
            <a:r>
              <a:rPr lang="en-US" dirty="0" smtClean="0"/>
              <a:t>How </a:t>
            </a:r>
            <a:r>
              <a:rPr lang="en-US" dirty="0"/>
              <a:t>to find more information for a specific task </a:t>
            </a:r>
          </a:p>
          <a:p>
            <a:r>
              <a:rPr lang="en-US" dirty="0" smtClean="0"/>
              <a:t>The </a:t>
            </a:r>
            <a:r>
              <a:rPr lang="en-US" dirty="0"/>
              <a:t>start of the journey, a network of R learners/users around you. </a:t>
            </a:r>
          </a:p>
          <a:p>
            <a:r>
              <a:rPr lang="en-US" dirty="0" smtClean="0"/>
              <a:t>Entry </a:t>
            </a:r>
            <a:r>
              <a:rPr lang="en-US" dirty="0"/>
              <a:t>into more advanced and </a:t>
            </a:r>
            <a:r>
              <a:rPr lang="en-US" dirty="0" err="1"/>
              <a:t>specialised</a:t>
            </a:r>
            <a:r>
              <a:rPr lang="en-US" dirty="0"/>
              <a:t> uses of R for your research.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 smtClean="0"/>
              <a:t>It’s free, legally free. Active development. </a:t>
            </a:r>
          </a:p>
          <a:p>
            <a:r>
              <a:rPr lang="en-US" dirty="0" smtClean="0"/>
              <a:t>Reproducible analysis.</a:t>
            </a:r>
          </a:p>
          <a:p>
            <a:pPr lvl="1"/>
            <a:r>
              <a:rPr lang="en-US" dirty="0" smtClean="0"/>
              <a:t>Document what you have done with your data in code. </a:t>
            </a:r>
          </a:p>
          <a:p>
            <a:pPr lvl="1"/>
            <a:r>
              <a:rPr lang="en-US" dirty="0" smtClean="0"/>
              <a:t>Come back to it in days, months, years and you should know what was done.</a:t>
            </a:r>
          </a:p>
          <a:p>
            <a:r>
              <a:rPr lang="en-US" dirty="0" smtClean="0"/>
              <a:t>Low risk of inadvertent data loss/mutation.</a:t>
            </a:r>
          </a:p>
          <a:p>
            <a:pPr lvl="1"/>
            <a:r>
              <a:rPr lang="en-US" dirty="0" smtClean="0"/>
              <a:t>By design, R requires you to load your data in, what you do with the data is then written in code (R language). </a:t>
            </a:r>
          </a:p>
          <a:p>
            <a:r>
              <a:rPr lang="en-US" dirty="0" smtClean="0"/>
              <a:t>R can handle really large datasets.</a:t>
            </a:r>
          </a:p>
          <a:p>
            <a:pPr lvl="1"/>
            <a:r>
              <a:rPr lang="en-US" dirty="0" smtClean="0"/>
              <a:t>Excel is limited by 1,048,576 rows and 16,384 columns.</a:t>
            </a:r>
          </a:p>
          <a:p>
            <a:r>
              <a:rPr lang="en-US" dirty="0" smtClean="0"/>
              <a:t>Collaborative.</a:t>
            </a:r>
          </a:p>
          <a:p>
            <a:pPr lvl="1"/>
            <a:r>
              <a:rPr lang="en-US" dirty="0" smtClean="0"/>
              <a:t>Share your data and analysis.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way to explore, present and interpret your data</a:t>
            </a:r>
            <a:r>
              <a:rPr lang="mr-IN" dirty="0" smtClean="0"/>
              <a:t>…</a:t>
            </a:r>
            <a:r>
              <a:rPr lang="en-AU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813516"/>
            <a:ext cx="3682314" cy="246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32" y="902486"/>
            <a:ext cx="3454718" cy="23755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84853" y="3278057"/>
            <a:ext cx="6188393" cy="2794620"/>
            <a:chOff x="2384853" y="3278057"/>
            <a:chExt cx="6188393" cy="27946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853" y="3278057"/>
              <a:ext cx="4015259" cy="27946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99015" y="4413757"/>
              <a:ext cx="1874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Learn </a:t>
              </a:r>
              <a:r>
                <a:rPr lang="en-US" smtClean="0"/>
                <a:t>to encode </a:t>
              </a:r>
              <a:r>
                <a:rPr lang="en-US" dirty="0" smtClean="0"/>
                <a:t>data</a:t>
              </a:r>
            </a:p>
            <a:p>
              <a:r>
                <a:rPr lang="en-US" dirty="0" smtClean="0"/>
                <a:t>In a graph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3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3027" y="1433384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 used in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499</Words>
  <Application>Microsoft Macintosh PowerPoint</Application>
  <PresentationFormat>On-screen Show (4:3)</PresentationFormat>
  <Paragraphs>76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Narrow</vt:lpstr>
      <vt:lpstr>Calibri</vt:lpstr>
      <vt:lpstr>Noto Sans Symbols</vt:lpstr>
      <vt:lpstr>Arial</vt:lpstr>
      <vt:lpstr>4_Title slide_2</vt:lpstr>
      <vt:lpstr>4_Standard slide</vt:lpstr>
      <vt:lpstr>Introducing R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A better way to explore, present and interpret your data….</vt:lpstr>
      <vt:lpstr>How to get R?</vt:lpstr>
      <vt:lpstr>Tools and libraries used in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The R workbook</vt:lpstr>
      <vt:lpstr>The R workbook – Challenges and extra homework</vt:lpstr>
      <vt:lpstr>Rounding up</vt:lpstr>
      <vt:lpstr>Ice breaker activity</vt:lpstr>
      <vt:lpstr>Basic concepts of R and take home messages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Nick Wong</cp:lastModifiedBy>
  <cp:revision>20</cp:revision>
  <cp:lastPrinted>2017-11-01T00:28:45Z</cp:lastPrinted>
  <dcterms:modified xsi:type="dcterms:W3CDTF">2018-02-19T03:00:22Z</dcterms:modified>
</cp:coreProperties>
</file>